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5" r:id="rId4"/>
  </p:sldMasterIdLst>
  <p:notesMasterIdLst>
    <p:notesMasterId r:id="rId19"/>
  </p:notesMasterIdLst>
  <p:sldIdLst>
    <p:sldId id="256" r:id="rId5"/>
    <p:sldId id="327" r:id="rId6"/>
    <p:sldId id="333" r:id="rId7"/>
    <p:sldId id="328" r:id="rId8"/>
    <p:sldId id="329" r:id="rId9"/>
    <p:sldId id="330" r:id="rId10"/>
    <p:sldId id="331" r:id="rId11"/>
    <p:sldId id="332" r:id="rId12"/>
    <p:sldId id="287" r:id="rId13"/>
    <p:sldId id="323" r:id="rId14"/>
    <p:sldId id="324" r:id="rId15"/>
    <p:sldId id="325" r:id="rId16"/>
    <p:sldId id="326" r:id="rId17"/>
    <p:sldId id="32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8"/>
    <p:restoredTop sz="96327"/>
  </p:normalViewPr>
  <p:slideViewPr>
    <p:cSldViewPr snapToGrid="0" snapToObjects="1">
      <p:cViewPr varScale="1">
        <p:scale>
          <a:sx n="154" d="100"/>
          <a:sy n="154" d="100"/>
        </p:scale>
        <p:origin x="20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tiff>
</file>

<file path=ppt/media/image1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D6CFA-7FBB-734B-8515-921BBEB2E2D8}" type="datetimeFigureOut">
              <a:rPr lang="en-US" smtClean="0"/>
              <a:t>7/20/21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CD1DD-22D7-F14B-AEF9-F3E6B29786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758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8126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8381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21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6127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859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76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96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222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958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03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691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0344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	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CD1DD-22D7-F14B-AEF9-F3E6B29786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71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666B-B09E-7042-887F-76B88D8CF16C}" type="datetime1">
              <a:rPr lang="en-IN" smtClean="0"/>
              <a:t>20/07/21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315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A5592-45C5-0748-8843-B4D9DEF28975}" type="datetime1">
              <a:rPr lang="en-IN" smtClean="0"/>
              <a:t>20/07/21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857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7B06F-346C-AA42-9955-1FA11DC1E966}" type="datetime1">
              <a:rPr lang="en-IN" smtClean="0"/>
              <a:t>20/07/21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8701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9B63D-1C51-0341-B8F8-B16B2D0A4D5C}" type="datetime1">
              <a:rPr lang="en-IN" smtClean="0"/>
              <a:t>20/07/21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0097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06CA3B-BFAB-DE40-B542-830B10DBF4E8}" type="datetime1">
              <a:rPr lang="en-IN" smtClean="0"/>
              <a:t>20/07/21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056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40140-88FC-2744-93B4-6F896E88BF1B}" type="datetime1">
              <a:rPr lang="en-IN" smtClean="0"/>
              <a:t>20/07/21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394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E636-804F-584A-BE57-C087A1129F75}" type="datetime1">
              <a:rPr lang="en-IN" smtClean="0"/>
              <a:t>20/07/21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161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582D0-58EA-3249-9CA6-276AF074AF32}" type="datetime1">
              <a:rPr lang="en-IN" smtClean="0"/>
              <a:t>20/07/21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86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DF36A-A520-854A-AF7A-85478149D493}" type="datetime1">
              <a:rPr lang="en-IN" smtClean="0"/>
              <a:t>20/07/21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7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BD0DA-FD61-9544-B174-58965B1A4E3D}" type="datetime1">
              <a:rPr lang="en-IN" smtClean="0"/>
              <a:t>20/07/21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21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1071-47E6-9944-AEA9-F2B796721ECD}" type="datetime1">
              <a:rPr lang="en-IN" smtClean="0"/>
              <a:t>20/07/21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497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19EAE-59AA-104D-BF58-7B466DFCA875}" type="datetime1">
              <a:rPr lang="en-IN" smtClean="0"/>
              <a:t>20/07/21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61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B61858-456C-B549-912A-8C479C0C844B}" type="datetime1">
              <a:rPr lang="en-IN" smtClean="0"/>
              <a:t>20/07/21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12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DB3C359E-429A-8448-9C90-5757A0FA53F0}" type="datetime1">
              <a:rPr lang="en-IN" smtClean="0"/>
              <a:t>20/07/21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05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406939D-94C8-9845-A2A2-094A05BB4730}" type="datetime1">
              <a:rPr lang="en-IN" smtClean="0"/>
              <a:t>20/07/21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572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ackolade.com/help/Parquetschema.html" TargetMode="External"/><Relationship Id="rId4" Type="http://schemas.openxmlformats.org/officeDocument/2006/relationships/hyperlink" Target="https://www.youtube.com/watch?v=1j8SdS7s_NY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9E7864-6AB9-7146-8462-BA3BBC1BFF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559" y="1286935"/>
            <a:ext cx="9638153" cy="2668377"/>
          </a:xfrm>
          <a:effectLst/>
        </p:spPr>
        <p:txBody>
          <a:bodyPr>
            <a:normAutofit/>
          </a:bodyPr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ElasticSearch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630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</a:t>
            </a:r>
            <a:r>
              <a:rPr lang="en-GB" sz="3200" i="1" dirty="0" err="1">
                <a:solidFill>
                  <a:schemeClr val="bg1"/>
                </a:solidFill>
                <a:ea typeface="+mj-lt"/>
                <a:cs typeface="Arial"/>
              </a:rPr>
              <a:t>ElasticSearch</a:t>
            </a: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- Alias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Secondary name for a group of data stream or indices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Adds and removes multiple index aliases in a single request.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Can also be associated with a filter that will automatically be applied when searching, and routing values.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Cannot have the same name as an index.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API Used : </a:t>
            </a:r>
            <a:r>
              <a:rPr lang="en-IN" sz="2000" dirty="0">
                <a:solidFill>
                  <a:schemeClr val="bg1"/>
                </a:solidFill>
                <a:highlight>
                  <a:srgbClr val="FFFF00"/>
                </a:highlight>
              </a:rPr>
              <a:t>POST /_aliases</a:t>
            </a: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632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</a:t>
            </a:r>
            <a:r>
              <a:rPr lang="en-GB" sz="3200" i="1" dirty="0" err="1">
                <a:solidFill>
                  <a:schemeClr val="bg1"/>
                </a:solidFill>
                <a:ea typeface="+mj-lt"/>
                <a:cs typeface="Arial"/>
              </a:rPr>
              <a:t>ElasticSearch</a:t>
            </a: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– Index , Shards and Replicas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6FED4E4-286F-9E42-8931-009C5F7F9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336" y="2095100"/>
            <a:ext cx="5283200" cy="3340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A1AE38-624C-5446-AB77-B9D9AEB620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5668" y="2095100"/>
            <a:ext cx="4434213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105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</a:t>
            </a:r>
            <a:r>
              <a:rPr lang="en-GB" sz="3200" i="1" dirty="0" err="1">
                <a:solidFill>
                  <a:schemeClr val="bg1"/>
                </a:solidFill>
                <a:ea typeface="+mj-lt"/>
                <a:cs typeface="Arial"/>
              </a:rPr>
              <a:t>ElasticSearch</a:t>
            </a: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– Index , Shards and Replicas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F9ED84A-9C4F-4845-AC45-325BCA5173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53" y="1778697"/>
            <a:ext cx="10721936" cy="48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40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Logstash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456565" indent="-450850">
              <a:buSzPct val="114999"/>
            </a:pPr>
            <a:r>
              <a:rPr lang="en-GB" sz="2000" dirty="0">
                <a:solidFill>
                  <a:schemeClr val="bg1"/>
                </a:solidFill>
              </a:rPr>
              <a:t>Extracts the logging data or other events from different input sources.</a:t>
            </a:r>
          </a:p>
          <a:p>
            <a:pPr marL="456565" indent="-450850">
              <a:buSzPct val="114999"/>
            </a:pPr>
            <a:r>
              <a:rPr lang="en-GB" sz="2000" dirty="0">
                <a:solidFill>
                  <a:schemeClr val="bg1"/>
                </a:solidFill>
              </a:rPr>
              <a:t>Processes the events and later stores it in Elasticsearch. </a:t>
            </a:r>
          </a:p>
          <a:p>
            <a:pPr marL="456565" indent="-450850">
              <a:buSzPct val="114999"/>
            </a:pPr>
            <a:r>
              <a:rPr lang="en-GB" sz="2000" dirty="0">
                <a:solidFill>
                  <a:schemeClr val="bg1"/>
                </a:solidFill>
              </a:rPr>
              <a:t>Then visualizes it using Kibana</a:t>
            </a:r>
          </a:p>
          <a:p>
            <a:pPr marL="456565" indent="-450850">
              <a:buSzPct val="114999"/>
            </a:pPr>
            <a:endParaRPr lang="en-GB" sz="2000" dirty="0">
              <a:solidFill>
                <a:schemeClr val="bg1"/>
              </a:solidFill>
            </a:endParaRPr>
          </a:p>
          <a:p>
            <a:pPr marL="456565" indent="-450850">
              <a:buSzPct val="114999"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7E1F68E-FC29-E647-8829-2AA482A6F5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5281" y="3228114"/>
            <a:ext cx="7505700" cy="18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225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353ACA3-48E9-704C-A822-47A903254D92}"/>
              </a:ext>
            </a:extLst>
          </p:cNvPr>
          <p:cNvSpPr/>
          <p:nvPr/>
        </p:nvSpPr>
        <p:spPr>
          <a:xfrm>
            <a:off x="810000" y="643607"/>
            <a:ext cx="7913870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900" b="1" i="1" dirty="0">
                <a:solidFill>
                  <a:schemeClr val="bg1"/>
                </a:solidFill>
                <a:latin typeface="+mj-lt"/>
                <a:ea typeface="+mj-lt"/>
                <a:cs typeface="Arial"/>
              </a:rPr>
              <a:t>References</a:t>
            </a:r>
            <a:br>
              <a:rPr lang="en-GB" sz="2900" b="1" i="1" dirty="0">
                <a:solidFill>
                  <a:schemeClr val="bg1"/>
                </a:solidFill>
                <a:latin typeface="+mj-lt"/>
                <a:ea typeface="+mj-lt"/>
                <a:cs typeface="Arial"/>
              </a:rPr>
            </a:br>
            <a:endParaRPr lang="en-US" sz="2900" b="1" i="1" dirty="0">
              <a:solidFill>
                <a:schemeClr val="bg1"/>
              </a:solidFill>
              <a:latin typeface="+mj-lt"/>
              <a:ea typeface="+mj-lt"/>
              <a:cs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E3CC90-0948-B944-9645-ECC89059E14F}"/>
              </a:ext>
            </a:extLst>
          </p:cNvPr>
          <p:cNvSpPr txBox="1"/>
          <p:nvPr/>
        </p:nvSpPr>
        <p:spPr>
          <a:xfrm>
            <a:off x="976184" y="1841157"/>
            <a:ext cx="921277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8F8F8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   </a:t>
            </a:r>
          </a:p>
          <a:p>
            <a:r>
              <a:rPr lang="en-US" b="1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Avro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https://greenplum.docs.pivotal.io/pxf/5-16/using/hdfs_avro.html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https://www.baeldung.com/java-apache-avro#1schemabuilder-utility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https://www.youtube.com/watch?v=SZX9DM_gyOE</a:t>
            </a:r>
          </a:p>
          <a:p>
            <a:endParaRPr lang="en-US" dirty="0">
              <a:solidFill>
                <a:srgbClr val="8F8F8F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dirty="0">
              <a:solidFill>
                <a:srgbClr val="8F8F8F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b="1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Parquet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https://www.youtube.com/watch?v=1j8SdS7s_NY</a:t>
            </a: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https://hackolade.com/help/Parquetschema.html</a:t>
            </a:r>
            <a:endParaRPr lang="en-US" dirty="0">
              <a:solidFill>
                <a:schemeClr val="bg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medium.com</a:t>
            </a:r>
            <a:r>
              <a:rPr lang="en-US" dirty="0">
                <a:solidFill>
                  <a:schemeClr val="bg1"/>
                </a:solidFill>
              </a:rPr>
              <a:t>/@</a:t>
            </a:r>
            <a:r>
              <a:rPr lang="en-US" dirty="0" err="1">
                <a:solidFill>
                  <a:schemeClr val="bg1"/>
                </a:solidFill>
              </a:rPr>
              <a:t>minyodev</a:t>
            </a:r>
            <a:r>
              <a:rPr lang="en-US" dirty="0">
                <a:solidFill>
                  <a:schemeClr val="bg1"/>
                </a:solidFill>
              </a:rPr>
              <a:t>/avro-vs-parquet-what-to-use-518ccbe8fb0c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17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  <a:t>Agenda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Mapping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Query Search 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Analysis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Reindexing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Index, Shards and Replicas</a:t>
            </a:r>
          </a:p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83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</a:t>
            </a:r>
            <a:r>
              <a:rPr lang="en-GB" sz="3200" i="1" dirty="0" err="1">
                <a:solidFill>
                  <a:schemeClr val="bg1"/>
                </a:solidFill>
                <a:ea typeface="+mj-lt"/>
                <a:cs typeface="Arial"/>
              </a:rPr>
              <a:t>ElasticSearch</a:t>
            </a: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- Mapping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Process of defining how a document, and the field it contains, are stored and indexed.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Defines the data type  of fields 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Defines format of the fields present in the documents .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Create rules to control the mapping of dynamically added fields.</a:t>
            </a:r>
          </a:p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539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</a:t>
            </a:r>
            <a:r>
              <a:rPr lang="en-GB" sz="3200" i="1" dirty="0" err="1">
                <a:solidFill>
                  <a:schemeClr val="bg1"/>
                </a:solidFill>
                <a:ea typeface="+mj-lt"/>
                <a:cs typeface="Arial"/>
              </a:rPr>
              <a:t>ElasticSearch</a:t>
            </a: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– Query DSL 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In Elasticsearch, searching is carried out by using query based on JSON.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Match All Query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Full Text Queries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Multi Match Query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Query String Query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Term Level Queries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Range Query</a:t>
            </a:r>
          </a:p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585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</a:t>
            </a:r>
            <a:r>
              <a:rPr lang="en-GB" sz="3200" i="1" dirty="0" err="1">
                <a:solidFill>
                  <a:schemeClr val="bg1"/>
                </a:solidFill>
                <a:ea typeface="+mj-lt"/>
                <a:cs typeface="Arial"/>
              </a:rPr>
              <a:t>ElasticSearch</a:t>
            </a: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- Analysis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When a query is processed during a search operation, the content in any index is </a:t>
            </a:r>
            <a:r>
              <a:rPr lang="en-IN" sz="2000" dirty="0" err="1">
                <a:solidFill>
                  <a:schemeClr val="bg1"/>
                </a:solidFill>
              </a:rPr>
              <a:t>analyzed</a:t>
            </a:r>
            <a:r>
              <a:rPr lang="en-IN" sz="2000" dirty="0">
                <a:solidFill>
                  <a:schemeClr val="bg1"/>
                </a:solidFill>
              </a:rPr>
              <a:t> by the analysis module.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Consists of </a:t>
            </a:r>
            <a:r>
              <a:rPr lang="en-IN" sz="2000" dirty="0" err="1">
                <a:solidFill>
                  <a:schemeClr val="bg1"/>
                </a:solidFill>
              </a:rPr>
              <a:t>analyzer</a:t>
            </a:r>
            <a:r>
              <a:rPr lang="en-IN" sz="2000" dirty="0">
                <a:solidFill>
                  <a:schemeClr val="bg1"/>
                </a:solidFill>
              </a:rPr>
              <a:t>, tokenizer, </a:t>
            </a:r>
            <a:r>
              <a:rPr lang="en-IN" sz="2000" dirty="0" err="1">
                <a:solidFill>
                  <a:schemeClr val="bg1"/>
                </a:solidFill>
              </a:rPr>
              <a:t>tokenfilters</a:t>
            </a:r>
            <a:r>
              <a:rPr lang="en-IN" sz="2000" dirty="0">
                <a:solidFill>
                  <a:schemeClr val="bg1"/>
                </a:solidFill>
              </a:rPr>
              <a:t> and </a:t>
            </a:r>
            <a:r>
              <a:rPr lang="en-IN" sz="2000" dirty="0" err="1">
                <a:solidFill>
                  <a:schemeClr val="bg1"/>
                </a:solidFill>
              </a:rPr>
              <a:t>charfilters</a:t>
            </a:r>
            <a:r>
              <a:rPr lang="en-IN" sz="2000" dirty="0">
                <a:solidFill>
                  <a:schemeClr val="bg1"/>
                </a:solidFill>
              </a:rPr>
              <a:t>. 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Default Analyzer - Standard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Create rules to control the mapping of dynamically added fields.</a:t>
            </a:r>
          </a:p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32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</a:t>
            </a:r>
            <a:r>
              <a:rPr lang="en-GB" sz="3200" i="1" dirty="0" err="1">
                <a:solidFill>
                  <a:schemeClr val="bg1"/>
                </a:solidFill>
                <a:ea typeface="+mj-lt"/>
                <a:cs typeface="Arial"/>
              </a:rPr>
              <a:t>ElasticSearch</a:t>
            </a: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- Analysis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0D6E0C-C6CE-0D45-BD21-83A0AB267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367" y="1614057"/>
            <a:ext cx="4583871" cy="35549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84694A7-DEF5-5049-A1A1-17E24E29BA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1059" y="1306629"/>
            <a:ext cx="5480277" cy="424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623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</a:t>
            </a:r>
            <a:r>
              <a:rPr lang="en-GB" sz="3200" i="1" dirty="0" err="1">
                <a:solidFill>
                  <a:schemeClr val="bg1"/>
                </a:solidFill>
                <a:ea typeface="+mj-lt"/>
                <a:cs typeface="Arial"/>
              </a:rPr>
              <a:t>ElasticSearch</a:t>
            </a: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- Analysis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80FCA1-CA08-1740-A1A8-A5085A9615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470" y="1723695"/>
            <a:ext cx="2819400" cy="47584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DF3E4B-E9E9-084E-8D40-BAFE41A3A8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9251" y="1620565"/>
            <a:ext cx="5586367" cy="4758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753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</a:t>
            </a:r>
            <a:r>
              <a:rPr lang="en-GB" sz="3200" i="1" dirty="0" err="1">
                <a:solidFill>
                  <a:schemeClr val="bg1"/>
                </a:solidFill>
                <a:ea typeface="+mj-lt"/>
                <a:cs typeface="Arial"/>
              </a:rPr>
              <a:t>ElasticSearch</a:t>
            </a: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- Analysis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IN" sz="2000" dirty="0">
              <a:solidFill>
                <a:schemeClr val="bg1"/>
              </a:solidFill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569DED9-7D3D-5146-87AB-3A991108D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098" y="1967412"/>
            <a:ext cx="5380527" cy="412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329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654A105-F18C-4E12-B11B-51B12174B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C9418-0752-45CA-B418-E31A60BB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643607"/>
            <a:ext cx="10571998" cy="970450"/>
          </a:xfrm>
          <a:effectLst/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000" i="1" dirty="0">
                <a:solidFill>
                  <a:schemeClr val="tx1"/>
                </a:solidFill>
                <a:ea typeface="+mj-lt"/>
                <a:cs typeface="+mj-lt"/>
              </a:rPr>
              <a:t>  </a:t>
            </a:r>
            <a:br>
              <a:rPr lang="en-GB" sz="3200" i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</a:t>
            </a:r>
            <a:r>
              <a:rPr lang="en-GB" sz="3200" i="1" dirty="0" err="1">
                <a:solidFill>
                  <a:schemeClr val="bg1"/>
                </a:solidFill>
                <a:ea typeface="+mj-lt"/>
                <a:cs typeface="Arial"/>
              </a:rPr>
              <a:t>ElasticSearch</a:t>
            </a:r>
            <a:r>
              <a:rPr lang="en-GB" sz="3200" i="1" dirty="0">
                <a:solidFill>
                  <a:schemeClr val="bg1"/>
                </a:solidFill>
                <a:ea typeface="+mj-lt"/>
                <a:cs typeface="Arial"/>
              </a:rPr>
              <a:t> - Reindexing</a:t>
            </a:r>
            <a:endParaRPr lang="en-GB" sz="3200" i="1" dirty="0">
              <a:solidFill>
                <a:schemeClr val="bg1"/>
              </a:solidFill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7ADD-8F5D-46AC-A73F-1BCEA84AE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1614057"/>
            <a:ext cx="10893912" cy="4244741"/>
          </a:xfrm>
          <a:effectLst/>
        </p:spPr>
        <p:txBody>
          <a:bodyPr vert="horz" lIns="0" tIns="45720" rIns="0" bIns="45720" rtlCol="0" anchor="t">
            <a:normAutofit/>
          </a:bodyPr>
          <a:lstStyle/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Copies documents from a source to destination.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The source can be any existing index, alias, or data stream.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The destination must differ from the source. </a:t>
            </a:r>
          </a:p>
          <a:p>
            <a:pPr marL="456565" indent="-450850">
              <a:buSzPct val="114999"/>
            </a:pPr>
            <a:r>
              <a:rPr lang="en-IN" sz="2000" dirty="0">
                <a:solidFill>
                  <a:schemeClr val="bg1"/>
                </a:solidFill>
              </a:rPr>
              <a:t>API Used : </a:t>
            </a:r>
            <a:r>
              <a:rPr lang="en-IN" sz="2000" dirty="0">
                <a:solidFill>
                  <a:schemeClr val="bg1"/>
                </a:solidFill>
                <a:highlight>
                  <a:srgbClr val="FFFF00"/>
                </a:highlight>
              </a:rPr>
              <a:t>POST _reindex</a:t>
            </a:r>
          </a:p>
          <a:p>
            <a:pPr marL="5715" indent="0">
              <a:buSzPct val="114999"/>
              <a:buNone/>
            </a:pPr>
            <a:endParaRPr lang="en-GB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0C40D844-3997-874E-9E38-22F0D231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6093296"/>
            <a:ext cx="15621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5899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CB84572C95B1A40B009382059E882DC" ma:contentTypeVersion="6" ma:contentTypeDescription="Create a new document." ma:contentTypeScope="" ma:versionID="74e64165ff960831598ce90534e4b07b">
  <xsd:schema xmlns:xsd="http://www.w3.org/2001/XMLSchema" xmlns:xs="http://www.w3.org/2001/XMLSchema" xmlns:p="http://schemas.microsoft.com/office/2006/metadata/properties" xmlns:ns2="91b22d28-2b72-4952-bd22-295ee47384f7" xmlns:ns3="7b3a70c9-47ee-43ec-ade8-86d7d9868612" targetNamespace="http://schemas.microsoft.com/office/2006/metadata/properties" ma:root="true" ma:fieldsID="9977a3f0e95c8b387f79b737f753934e" ns2:_="" ns3:_="">
    <xsd:import namespace="91b22d28-2b72-4952-bd22-295ee47384f7"/>
    <xsd:import namespace="7b3a70c9-47ee-43ec-ade8-86d7d986861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b22d28-2b72-4952-bd22-295ee47384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3a70c9-47ee-43ec-ade8-86d7d986861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7234EC8-A64B-4969-A416-0F0A743D65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B30E4D6-F762-4F26-8996-67989FEC25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1b22d28-2b72-4952-bd22-295ee47384f7"/>
    <ds:schemaRef ds:uri="7b3a70c9-47ee-43ec-ade8-86d7d986861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C76B346-4591-4D4A-8998-BDD6CCE231FD}">
  <ds:schemaRefs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7b3a70c9-47ee-43ec-ade8-86d7d9868612"/>
    <ds:schemaRef ds:uri="http://schemas.microsoft.com/office/2006/metadata/properties"/>
    <ds:schemaRef ds:uri="http://www.w3.org/XML/1998/namespace"/>
    <ds:schemaRef ds:uri="http://purl.org/dc/terms/"/>
    <ds:schemaRef ds:uri="http://schemas.openxmlformats.org/package/2006/metadata/core-properties"/>
    <ds:schemaRef ds:uri="91b22d28-2b72-4952-bd22-295ee47384f7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{E33C12A6-60E0-6741-BF55-5A801E201BB7}tf10001121</Template>
  <TotalTime>4374</TotalTime>
  <Words>467</Words>
  <Application>Microsoft Macintosh PowerPoint</Application>
  <PresentationFormat>Widescreen</PresentationFormat>
  <Paragraphs>97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2</vt:lpstr>
      <vt:lpstr>Quotable</vt:lpstr>
      <vt:lpstr>ElasticSearch</vt:lpstr>
      <vt:lpstr>   Agenda</vt:lpstr>
      <vt:lpstr>    ElasticSearch - Mapping</vt:lpstr>
      <vt:lpstr>    ElasticSearch – Query DSL </vt:lpstr>
      <vt:lpstr>    ElasticSearch - Analysis</vt:lpstr>
      <vt:lpstr>    ElasticSearch - Analysis</vt:lpstr>
      <vt:lpstr>    ElasticSearch - Analysis</vt:lpstr>
      <vt:lpstr>    ElasticSearch - Analysis</vt:lpstr>
      <vt:lpstr>    ElasticSearch - Reindexing</vt:lpstr>
      <vt:lpstr>    ElasticSearch - Alias</vt:lpstr>
      <vt:lpstr>    ElasticSearch – Index , Shards and Replicas</vt:lpstr>
      <vt:lpstr>    ElasticSearch – Index , Shards and Replicas</vt:lpstr>
      <vt:lpstr>    Logstash</vt:lpstr>
      <vt:lpstr>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AVRO</dc:title>
  <dc:creator>Abhinav Purwar</dc:creator>
  <cp:lastModifiedBy>Puneet Tandon</cp:lastModifiedBy>
  <cp:revision>6</cp:revision>
  <dcterms:created xsi:type="dcterms:W3CDTF">2021-05-12T09:58:16Z</dcterms:created>
  <dcterms:modified xsi:type="dcterms:W3CDTF">2021-07-22T19:12:42Z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0x0101004CB84572C95B1A40B009382059E882DC</vt:lpwstr>
  </property>
</Properties>
</file>

<file path=docProps/thumbnail.jpeg>
</file>